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  <p:sldMasterId id="2147483695" r:id="rId4"/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Helvetica Neue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  <p:embeddedFont>
      <p:font typeface="DM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regular.fntdata"/><Relationship Id="rId50" Type="http://schemas.openxmlformats.org/officeDocument/2006/relationships/font" Target="fonts/HelveticaNeueLight-boldItalic.fntdata"/><Relationship Id="rId53" Type="http://schemas.openxmlformats.org/officeDocument/2006/relationships/font" Target="fonts/DMSans-italic.fntdata"/><Relationship Id="rId52" Type="http://schemas.openxmlformats.org/officeDocument/2006/relationships/font" Target="fonts/DM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DM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b91a053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b91a053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d690ff745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d690ff745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d690ff745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d690ff745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d690ff745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d690ff745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d690ff745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d690ff745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e1c0cc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e1c0cc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e1c0cc4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e1c0cc4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b91a053d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b91a053d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d690ff745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d690ff745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d690ff745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d690ff745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e1c0cc4e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e1c0cc4e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d690ff74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d690ff74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b91a053d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b91a053d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0ab47c7d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0ab47c7d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e1c0cc4e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e1c0cc4e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e1c0cc4e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e1c0cc4e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d690ff74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d690ff74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e1c0cc4e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e1c0cc4e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e1c0cc4e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e1c0cc4e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0ab47c7d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0ab47c7d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1c0cc4e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e1c0cc4e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d690ff74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d690ff74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d690ff74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d690ff74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82cc4946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82cc4946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Colocar en </a:t>
            </a:r>
            <a:r>
              <a:rPr lang="en-GB" u="sng"/>
              <a:t>la clase previa a cada preentrega.</a:t>
            </a:r>
            <a:r>
              <a:rPr lang="en-GB"/>
              <a:t> Ajustar según número de preentrega (primera, segunda, tercera, etc.)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db511dfb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db511dfb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d690ff745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d690ff745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n-GB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contenidos@coderhouse.com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b="1" lang="en-GB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-GB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d690ff74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d690ff74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d690ff74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d690ff7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d690ff7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d690ff7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d690ff74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d690ff74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d690ff74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d690ff74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d690ff745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d690ff745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d690ff745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d690ff745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d690ff745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d690ff745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d690ff74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d690ff74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47c5e35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47c5e35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" name="Google Shape;7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7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8" name="Google Shape;128;p39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7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hyperlink" Target="https://docs.google.com/presentation/d/1ywO8sH-Tm2JmUYkZUhN56OEItFGJG-dBcwwfpjORf1w/edit#slide=id.g116c40aca8a_0_381" TargetMode="External"/><Relationship Id="rId5" Type="http://schemas.openxmlformats.org/officeDocument/2006/relationships/hyperlink" Target="https://docs.google.com/presentation/d/1IFEaKiHkyZGsrF6rFA-TFFnnRacaKWrus79unKWIOk0/edit#slide=id.gf48a4f4df5_0_0" TargetMode="External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mozilla.org/es/docs/Web/JavaScript/Referencia/Sentencias/while" TargetMode="External"/><Relationship Id="rId10" Type="http://schemas.openxmlformats.org/officeDocument/2006/relationships/hyperlink" Target="https://developer.mozilla.org/es/docs/Web/JavaScript/Referencia/Sentencias/for" TargetMode="External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hyperlink" Target="https://drive.google.com/file/d/11Qd_2a9YfHq7Yt4IGLXwWRs6OFpSu-6o/view" TargetMode="External"/><Relationship Id="rId9" Type="http://schemas.openxmlformats.org/officeDocument/2006/relationships/hyperlink" Target="https://teloexplicocongatitos.com/_next/image?url=https%3A%2F%2Fdoomvault.nyc3.digitaloceanspaces.com%2Ftlecg%2Fbig%2Fprog08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5.jpg&amp;w=1200&amp;q=75" TargetMode="External"/><Relationship Id="rId6" Type="http://schemas.openxmlformats.org/officeDocument/2006/relationships/hyperlink" Target="https://teloexplicocongatitos.com/_next/image?url=https%3A%2F%2Fdoomvault.nyc3.digitaloceanspaces.com%2Ftlecg%2Fbig%2Fprog06.jpg&amp;w=1200&amp;q=75" TargetMode="External"/><Relationship Id="rId7" Type="http://schemas.openxmlformats.org/officeDocument/2006/relationships/hyperlink" Target="https://drive.google.com/file/d/11Qd_2a9YfHq7Yt4IGLXwWRs6OFpSu-6o/view" TargetMode="External"/><Relationship Id="rId8" Type="http://schemas.openxmlformats.org/officeDocument/2006/relationships/hyperlink" Target="https://teloexplicocongatitos.com/_next/image?url=https%3A%2F%2Fdoomvault.nyc3.digitaloceanspaces.com%2Ftlecg%2Fbig%2Fprog07.jpg&amp;w=1200&amp;q=75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0"/>
          <p:cNvSpPr/>
          <p:nvPr/>
        </p:nvSpPr>
        <p:spPr>
          <a:xfrm>
            <a:off x="2063400" y="2513625"/>
            <a:ext cx="5017200" cy="7938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0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50"/>
          <p:cNvSpPr txBox="1"/>
          <p:nvPr/>
        </p:nvSpPr>
        <p:spPr>
          <a:xfrm>
            <a:off x="3157797" y="2541075"/>
            <a:ext cx="28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50"/>
          <p:cNvSpPr/>
          <p:nvPr/>
        </p:nvSpPr>
        <p:spPr>
          <a:xfrm>
            <a:off x="3260975" y="2803271"/>
            <a:ext cx="208800" cy="21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338" y="3554094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" y="43575"/>
            <a:ext cx="6127725" cy="50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250" y="910589"/>
            <a:ext cx="1703575" cy="3290025"/>
          </a:xfrm>
          <a:prstGeom prst="rect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0"/>
          <p:cNvSpPr txBox="1"/>
          <p:nvPr/>
        </p:nvSpPr>
        <p:spPr>
          <a:xfrm>
            <a:off x="425250" y="275088"/>
            <a:ext cx="8141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Recordemos que dentro del par de llaves podemos hacer lo que queramos!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Entonces, </a:t>
            </a:r>
            <a:r>
              <a:rPr b="1" lang="en-GB" sz="16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por cada ciclo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podemos usar la variable iteradora (no deja de ser una variable que podemos usar a nuestro favor) y calcular las tablas de multiplicar</a:t>
            </a:r>
            <a:endParaRPr b="1"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5" name="Google Shape;2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25" y="1619300"/>
            <a:ext cx="7605550" cy="265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0"/>
          <p:cNvSpPr txBox="1"/>
          <p:nvPr/>
        </p:nvSpPr>
        <p:spPr>
          <a:xfrm>
            <a:off x="1184100" y="4376450"/>
            <a:ext cx="6299400" cy="461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¿El último resultado será i*10 o i*11 ?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2"/>
          <p:cNvSpPr txBox="1"/>
          <p:nvPr/>
        </p:nvSpPr>
        <p:spPr>
          <a:xfrm>
            <a:off x="434475" y="395900"/>
            <a:ext cx="81411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Del ejercicio de calcular promedios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62"/>
          <p:cNvSpPr txBox="1"/>
          <p:nvPr/>
        </p:nvSpPr>
        <p:spPr>
          <a:xfrm>
            <a:off x="507550" y="1905525"/>
            <a:ext cx="82236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>
                <a:latin typeface="DM Sans"/>
                <a:ea typeface="DM Sans"/>
                <a:cs typeface="DM Sans"/>
                <a:sym typeface="DM Sans"/>
              </a:rPr>
              <a:t>Hagamos </a:t>
            </a:r>
            <a:r>
              <a:rPr lang="en-GB" sz="2150"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n-GB" sz="21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2150">
                <a:latin typeface="DM Sans"/>
                <a:ea typeface="DM Sans"/>
                <a:cs typeface="DM Sans"/>
                <a:sym typeface="DM Sans"/>
              </a:rPr>
              <a:t>dinámico</a:t>
            </a:r>
            <a:r>
              <a:rPr lang="en-GB" sz="2150">
                <a:latin typeface="DM Sans"/>
                <a:ea typeface="DM Sans"/>
                <a:cs typeface="DM Sans"/>
                <a:sym typeface="DM Sans"/>
              </a:rPr>
              <a:t> al programa 😵</a:t>
            </a:r>
            <a:endParaRPr sz="21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4175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50"/>
              <a:buFont typeface="DM Sans"/>
              <a:buAutoNum type="arabicPeriod"/>
            </a:pPr>
            <a:r>
              <a:rPr lang="en-GB" sz="2150">
                <a:latin typeface="DM Sans"/>
                <a:ea typeface="DM Sans"/>
                <a:cs typeface="DM Sans"/>
                <a:sym typeface="DM Sans"/>
              </a:rPr>
              <a:t>Ahora se pide la cantidad de notas al usuario</a:t>
            </a:r>
            <a:endParaRPr sz="2150">
              <a:latin typeface="DM Sans"/>
              <a:ea typeface="DM Sans"/>
              <a:cs typeface="DM Sans"/>
              <a:sym typeface="DM Sans"/>
            </a:endParaRPr>
          </a:p>
          <a:p>
            <a:pPr indent="-384175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50"/>
              <a:buFont typeface="DM Sans"/>
              <a:buAutoNum type="arabicPeriod"/>
            </a:pPr>
            <a:r>
              <a:rPr lang="en-GB" sz="2150">
                <a:latin typeface="DM Sans"/>
                <a:ea typeface="DM Sans"/>
                <a:cs typeface="DM Sans"/>
                <a:sym typeface="DM Sans"/>
              </a:rPr>
              <a:t>Mostrar si el usuario aprueba o no aprueba</a:t>
            </a:r>
            <a:endParaRPr sz="2150">
              <a:latin typeface="DM Sans"/>
              <a:ea typeface="DM Sans"/>
              <a:cs typeface="DM Sans"/>
              <a:sym typeface="DM Sans"/>
            </a:endParaRPr>
          </a:p>
          <a:p>
            <a:pPr indent="-384175" lvl="0" marL="914400" rtl="0" algn="l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450"/>
              <a:buFont typeface="DM Sans"/>
              <a:buAutoNum type="arabicPeriod"/>
            </a:pPr>
            <a:r>
              <a:rPr lang="en-GB" sz="2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usuario se llama Pepe directamente le ponemos un 10 (uso de toUpper/toLowerCase)</a:t>
            </a:r>
            <a:endParaRPr sz="21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3"/>
          <p:cNvSpPr txBox="1"/>
          <p:nvPr/>
        </p:nvSpPr>
        <p:spPr>
          <a:xfrm>
            <a:off x="171575" y="117700"/>
            <a:ext cx="81411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lang="en-GB" sz="3900">
                <a:solidFill>
                  <a:srgbClr val="E69138"/>
                </a:solidFill>
                <a:latin typeface="DM Sans"/>
                <a:ea typeface="DM Sans"/>
                <a:cs typeface="DM Sans"/>
                <a:sym typeface="DM Sans"/>
              </a:rPr>
              <a:t>break </a:t>
            </a:r>
            <a:r>
              <a:rPr b="1" lang="en-GB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no el de ir a tomar agua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63"/>
          <p:cNvSpPr txBox="1"/>
          <p:nvPr/>
        </p:nvSpPr>
        <p:spPr>
          <a:xfrm>
            <a:off x="89975" y="1494513"/>
            <a:ext cx="38967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Muchas veces necesitamos que, bajo cierta </a:t>
            </a:r>
            <a:r>
              <a:rPr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condición</a:t>
            </a:r>
            <a:r>
              <a:rPr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el ciclo </a:t>
            </a:r>
            <a:r>
              <a:rPr b="1" lang="en-GB" sz="175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finalice de inmediato</a:t>
            </a:r>
            <a:r>
              <a:rPr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continuar con el resto del programa, para ello contamos con la sentencia </a:t>
            </a:r>
            <a:r>
              <a:rPr b="1" lang="en-GB" sz="185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185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Supongamos un juego para adivinar el </a:t>
            </a:r>
            <a:r>
              <a:rPr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</a:t>
            </a:r>
            <a:r>
              <a:rPr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una cantidad </a:t>
            </a:r>
            <a:r>
              <a:rPr b="1"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intentos, entonces el for va a parar de iterar cuando adivinemos el </a:t>
            </a:r>
            <a:r>
              <a:rPr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</a:t>
            </a:r>
            <a:r>
              <a:rPr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 cuando nos quedemos sin intentos.</a:t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4" name="Google Shape;2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125" y="1816800"/>
            <a:ext cx="4852525" cy="288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4"/>
          <p:cNvSpPr txBox="1"/>
          <p:nvPr/>
        </p:nvSpPr>
        <p:spPr>
          <a:xfrm>
            <a:off x="157350" y="123550"/>
            <a:ext cx="47850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Continue </a:t>
            </a:r>
            <a:r>
              <a:rPr b="1" lang="en-GB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favor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64"/>
          <p:cNvSpPr txBox="1"/>
          <p:nvPr/>
        </p:nvSpPr>
        <p:spPr>
          <a:xfrm>
            <a:off x="157350" y="1392688"/>
            <a:ext cx="33735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igual que podemos salir del ciclo en medio de su funcionamiento usando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javascript nos proporciona otra herramienta, el </a:t>
            </a:r>
            <a:r>
              <a:rPr b="1" lang="en-GB" sz="175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continue</a:t>
            </a:r>
            <a:r>
              <a:rPr b="1" lang="en-GB" sz="165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javascript lee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continue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65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del ciclo for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se salta todo el 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código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haya por debajo para pasar a la siguiente 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iteración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(si la hubiera 👀).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1" name="Google Shape;2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150" y="1065500"/>
            <a:ext cx="5402000" cy="40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5"/>
          <p:cNvSpPr txBox="1"/>
          <p:nvPr/>
        </p:nvSpPr>
        <p:spPr>
          <a:xfrm>
            <a:off x="91325" y="79400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cuenta regresiva 👌👌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" name="Google Shape;257;p65"/>
          <p:cNvSpPr txBox="1"/>
          <p:nvPr/>
        </p:nvSpPr>
        <p:spPr>
          <a:xfrm>
            <a:off x="91325" y="868225"/>
            <a:ext cx="8841900" cy="3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Para este ejercicio pre-break haremos un programa que pregunte por operaciones matematicas, donde</a:t>
            </a:r>
            <a:endParaRPr sz="1950">
              <a:latin typeface="DM Sans"/>
              <a:ea typeface="DM Sans"/>
              <a:cs typeface="DM Sans"/>
              <a:sym typeface="DM Sans"/>
            </a:endParaRPr>
          </a:p>
          <a:p>
            <a:pPr indent="-358775" lvl="0" marL="9144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50"/>
              <a:buFont typeface="DM Sans"/>
              <a:buAutoNum type="arabicPeriod"/>
            </a:pP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Se hacen 5 preguntas</a:t>
            </a:r>
            <a:endParaRPr sz="1950">
              <a:latin typeface="DM Sans"/>
              <a:ea typeface="DM Sans"/>
              <a:cs typeface="DM Sans"/>
              <a:sym typeface="DM Sans"/>
            </a:endParaRPr>
          </a:p>
          <a:p>
            <a:pPr indent="-3587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50"/>
              <a:buFont typeface="DM Sans"/>
              <a:buAutoNum type="arabicPeriod"/>
            </a:pP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Las operaciones </a:t>
            </a: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matemáticas</a:t>
            </a: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 vienen de la variable iteradora por un </a:t>
            </a:r>
            <a:r>
              <a:rPr b="1" lang="en-GB" sz="19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número</a:t>
            </a:r>
            <a:r>
              <a:rPr b="1" lang="en-GB" sz="19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random</a:t>
            </a:r>
            <a:r>
              <a:rPr lang="en-GB" sz="19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 (Math.random())</a:t>
            </a:r>
            <a:endParaRPr sz="195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87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50"/>
              <a:buFont typeface="DM Sans"/>
              <a:buAutoNum type="arabicPeriod"/>
            </a:pP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Tenemos que calcular </a:t>
            </a:r>
            <a:endParaRPr sz="1950">
              <a:latin typeface="DM Sans"/>
              <a:ea typeface="DM Sans"/>
              <a:cs typeface="DM Sans"/>
              <a:sym typeface="DM Sans"/>
            </a:endParaRPr>
          </a:p>
          <a:p>
            <a:pPr indent="-352425" lvl="1" marL="1620000" rtl="0" algn="l">
              <a:spcBef>
                <a:spcPts val="0"/>
              </a:spcBef>
              <a:spcAft>
                <a:spcPts val="0"/>
              </a:spcAft>
              <a:buSzPts val="1950"/>
              <a:buFont typeface="DM Sans"/>
              <a:buAutoNum type="alphaLcPeriod"/>
            </a:pP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La cantidad de veces que se responde bien</a:t>
            </a:r>
            <a:endParaRPr sz="1950">
              <a:latin typeface="DM Sans"/>
              <a:ea typeface="DM Sans"/>
              <a:cs typeface="DM Sans"/>
              <a:sym typeface="DM Sans"/>
            </a:endParaRPr>
          </a:p>
          <a:p>
            <a:pPr indent="-352425" lvl="1" marL="1620000" rtl="0" algn="l">
              <a:spcBef>
                <a:spcPts val="0"/>
              </a:spcBef>
              <a:spcAft>
                <a:spcPts val="0"/>
              </a:spcAft>
              <a:buSzPts val="1950"/>
              <a:buFont typeface="DM Sans"/>
              <a:buAutoNum type="alphaLcPeriod"/>
            </a:pP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La cantidad de veces que se responde mal</a:t>
            </a:r>
            <a:endParaRPr sz="1950">
              <a:latin typeface="DM Sans"/>
              <a:ea typeface="DM Sans"/>
              <a:cs typeface="DM Sans"/>
              <a:sym typeface="DM Sans"/>
            </a:endParaRPr>
          </a:p>
          <a:p>
            <a:pPr indent="-3587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50"/>
              <a:buFont typeface="DM Sans"/>
              <a:buAutoNum type="arabicPeriod"/>
            </a:pP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Si se falla 2 </a:t>
            </a:r>
            <a:r>
              <a:rPr b="1" lang="en-GB" sz="1950">
                <a:latin typeface="DM Sans"/>
                <a:ea typeface="DM Sans"/>
                <a:cs typeface="DM Sans"/>
                <a:sym typeface="DM Sans"/>
              </a:rPr>
              <a:t>veces seguidas</a:t>
            </a: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 entonces se termina y mostramos un mensaje de ‘</a:t>
            </a:r>
            <a:r>
              <a:rPr i="1" lang="en-GB" sz="1950">
                <a:latin typeface="DM Sans"/>
                <a:ea typeface="DM Sans"/>
                <a:cs typeface="DM Sans"/>
                <a:sym typeface="DM Sans"/>
              </a:rPr>
              <a:t>haber estudiado</a:t>
            </a: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’</a:t>
            </a:r>
            <a:endParaRPr sz="1950">
              <a:latin typeface="DM Sans"/>
              <a:ea typeface="DM Sans"/>
              <a:cs typeface="DM Sans"/>
              <a:sym typeface="DM Sans"/>
            </a:endParaRPr>
          </a:p>
          <a:p>
            <a:pPr indent="-35877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50"/>
              <a:buFont typeface="DM Sans"/>
              <a:buAutoNum type="arabicPeriod"/>
            </a:pP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Si el usuario ingresa el </a:t>
            </a: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código</a:t>
            </a:r>
            <a:r>
              <a:rPr lang="en-GB" sz="1950">
                <a:latin typeface="DM Sans"/>
                <a:ea typeface="DM Sans"/>
                <a:cs typeface="DM Sans"/>
                <a:sym typeface="DM Sans"/>
              </a:rPr>
              <a:t> secreto “DonPepe” suma 1 punto sin ver la pregunta</a:t>
            </a:r>
            <a:endParaRPr b="1" i="1" sz="1050">
              <a:solidFill>
                <a:schemeClr val="accent5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" name="Google Shape;258;p65"/>
          <p:cNvSpPr txBox="1"/>
          <p:nvPr/>
        </p:nvSpPr>
        <p:spPr>
          <a:xfrm>
            <a:off x="4323025" y="4649425"/>
            <a:ext cx="3000000" cy="408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👉 i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 a </a:t>
            </a:r>
            <a:r>
              <a:rPr b="1" i="1" lang="en-GB" sz="1450">
                <a:solidFill>
                  <a:schemeClr val="accent5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super_ejercicio.js</a:t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6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66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7"/>
          <p:cNvSpPr txBox="1"/>
          <p:nvPr/>
        </p:nvSpPr>
        <p:spPr>
          <a:xfrm>
            <a:off x="1461300" y="2202300"/>
            <a:ext cx="622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sentencia </a:t>
            </a:r>
            <a:r>
              <a:rPr b="1" lang="en-GB" sz="44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r>
              <a:rPr b="1" lang="en-GB" sz="440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4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n-GB" sz="44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do-while</a:t>
            </a:r>
            <a:endParaRPr b="1" sz="44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50" y="4368450"/>
            <a:ext cx="4432006" cy="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8"/>
          <p:cNvSpPr txBox="1"/>
          <p:nvPr/>
        </p:nvSpPr>
        <p:spPr>
          <a:xfrm>
            <a:off x="150025" y="12422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r>
              <a:rPr b="1" lang="en-GB" sz="390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. . pero con cuidado 🚨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68"/>
          <p:cNvSpPr txBox="1"/>
          <p:nvPr/>
        </p:nvSpPr>
        <p:spPr>
          <a:xfrm>
            <a:off x="474975" y="849325"/>
            <a:ext cx="81411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Antes de que prueben en su consola, permitanme que les explique . . .</a:t>
            </a:r>
            <a:endParaRPr b="1" sz="1550">
              <a:solidFill>
                <a:srgbClr val="CC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estructura </a:t>
            </a:r>
            <a:r>
              <a:rPr b="1" lang="en-GB" sz="155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conocida como </a:t>
            </a:r>
            <a:r>
              <a:rPr b="1" lang="en-GB" sz="155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bucle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como a la 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mayoría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seguro les suena de haber visto la serie dark, un bucle puede ser algo que se repite </a:t>
            </a:r>
            <a:r>
              <a:rPr b="1" lang="en-GB" sz="155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FORMA INFINITA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😵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sentencia while se traduce literalmente como ‘</a:t>
            </a:r>
            <a:r>
              <a:rPr b="1" i="1" lang="en-GB" sz="1550">
                <a:solidFill>
                  <a:srgbClr val="8215BC"/>
                </a:solidFill>
                <a:latin typeface="DM Sans"/>
                <a:ea typeface="DM Sans"/>
                <a:cs typeface="DM Sans"/>
                <a:sym typeface="DM Sans"/>
              </a:rPr>
              <a:t>mientras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’ y funciona con un condicional.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castellano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5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Mientras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(la 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condición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suceda/ se cumpla) </a:t>
            </a:r>
            <a:r>
              <a:rPr lang="en-GB" sz="15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{hare esto}</a:t>
            </a:r>
            <a:endParaRPr sz="155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Mientras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(este dando clase) </a:t>
            </a:r>
            <a:r>
              <a:rPr lang="en-GB" sz="15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{mis alumnos prestaran </a:t>
            </a:r>
            <a:r>
              <a:rPr lang="en-GB" sz="15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atención (espero)</a:t>
            </a:r>
            <a:r>
              <a:rPr lang="en-GB" sz="15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}</a:t>
            </a:r>
            <a:endParaRPr sz="155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Mientras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(estudie todos los días) </a:t>
            </a:r>
            <a:r>
              <a:rPr lang="en-GB" sz="15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{seguiré aprobando}</a:t>
            </a:r>
            <a:endParaRPr sz="155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la condición deja de cumplirse, entonces el bucle se corta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7" name="Google Shape;277;p68"/>
          <p:cNvPicPr preferRelativeResize="0"/>
          <p:nvPr/>
        </p:nvPicPr>
        <p:blipFill rotWithShape="1">
          <a:blip r:embed="rId4">
            <a:alphaModFix/>
          </a:blip>
          <a:srcRect b="54914" l="0" r="2685" t="0"/>
          <a:stretch/>
        </p:blipFill>
        <p:spPr>
          <a:xfrm>
            <a:off x="4508804" y="4281932"/>
            <a:ext cx="3494871" cy="26772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1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Ciclos / Iteraciones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" name="Google Shape;164;p51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03.</a:t>
            </a:r>
            <a:r>
              <a:rPr lang="en-GB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9"/>
          <p:cNvSpPr txBox="1"/>
          <p:nvPr/>
        </p:nvSpPr>
        <p:spPr>
          <a:xfrm>
            <a:off x="192700" y="557000"/>
            <a:ext cx="3055800" cy="4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Entonces, cuando usemos un while siempre necesitamos contar con 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algún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modo de salir del bucle.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 podemos resolverlo de dos formas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50"/>
              <a:buFont typeface="DM Sans"/>
              <a:buAutoNum type="arabicPeriod"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Cambiando la 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condición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bajo la que se repite el bucle.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50"/>
              <a:buFont typeface="DM Sans"/>
              <a:buAutoNum type="arabicPeriod"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Usando nuestro mejor amigo el </a:t>
            </a:r>
            <a:r>
              <a:rPr b="1" lang="en-GB" sz="1650">
                <a:solidFill>
                  <a:srgbClr val="FF9900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1650">
              <a:solidFill>
                <a:srgbClr val="FF99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" name="Google Shape;283;p69"/>
          <p:cNvSpPr txBox="1"/>
          <p:nvPr/>
        </p:nvSpPr>
        <p:spPr>
          <a:xfrm>
            <a:off x="3497450" y="881350"/>
            <a:ext cx="519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sz="2800">
              <a:solidFill>
                <a:schemeClr val="accent5"/>
              </a:solidFill>
            </a:endParaRPr>
          </a:p>
        </p:txBody>
      </p:sp>
      <p:sp>
        <p:nvSpPr>
          <p:cNvPr id="284" name="Google Shape;284;p69"/>
          <p:cNvSpPr txBox="1"/>
          <p:nvPr/>
        </p:nvSpPr>
        <p:spPr>
          <a:xfrm>
            <a:off x="3462150" y="3159125"/>
            <a:ext cx="519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sz="2800">
              <a:solidFill>
                <a:schemeClr val="accent5"/>
              </a:solidFill>
            </a:endParaRPr>
          </a:p>
        </p:txBody>
      </p:sp>
      <p:pic>
        <p:nvPicPr>
          <p:cNvPr id="285" name="Google Shape;2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775" y="194995"/>
            <a:ext cx="4780275" cy="201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050" y="2430770"/>
            <a:ext cx="4709701" cy="220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1"/>
          <p:cNvSpPr txBox="1"/>
          <p:nvPr/>
        </p:nvSpPr>
        <p:spPr>
          <a:xfrm>
            <a:off x="298525" y="114200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1" lang="en-GB" sz="39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o / while</a:t>
            </a:r>
            <a:endParaRPr b="1" sz="39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71"/>
          <p:cNvSpPr txBox="1"/>
          <p:nvPr/>
        </p:nvSpPr>
        <p:spPr>
          <a:xfrm>
            <a:off x="255025" y="759875"/>
            <a:ext cx="8675100" cy="1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 exactamente lo mismo que el while . . . peeeeeero con esta sentencia permitimos que el bloque de 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código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entre llaves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{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...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}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ejecute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MENOS una vez.</a:t>
            </a:r>
            <a:endParaRPr b="1"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sentencia while funciona evaluando directamente la 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condición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sin embargo, do-while primero ejecuta y luego revisa la condición para ver si va a seguir en bucle.</a:t>
            </a:r>
            <a:endParaRPr b="1"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8" name="Google Shape;2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926" y="2234525"/>
            <a:ext cx="5782300" cy="26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2"/>
          <p:cNvSpPr txBox="1"/>
          <p:nvPr/>
        </p:nvSpPr>
        <p:spPr>
          <a:xfrm>
            <a:off x="461100" y="285650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Practiquemos 💪💪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72"/>
          <p:cNvSpPr txBox="1"/>
          <p:nvPr/>
        </p:nvSpPr>
        <p:spPr>
          <a:xfrm>
            <a:off x="395575" y="1548288"/>
            <a:ext cx="81411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Armar un sistema de logueo</a:t>
            </a:r>
            <a:endParaRPr sz="19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77825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350"/>
              <a:buFont typeface="DM Sans"/>
              <a:buAutoNum type="arabicPeriod"/>
            </a:pPr>
            <a:r>
              <a:rPr lang="en-GB" sz="19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sistema tiene que pedir nombre y contraseña del usuario</a:t>
            </a:r>
            <a:endParaRPr sz="19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77825" lvl="0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350"/>
              <a:buFont typeface="DM Sans"/>
              <a:buAutoNum type="arabicPeriod"/>
            </a:pPr>
            <a:r>
              <a:rPr b="1" lang="en-GB" sz="19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Mientras</a:t>
            </a:r>
            <a:r>
              <a:rPr lang="en-GB" sz="19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el nombre o la contraseña </a:t>
            </a:r>
            <a:r>
              <a:rPr b="1" lang="en-GB" sz="19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</a:t>
            </a:r>
            <a:r>
              <a:rPr lang="en-GB" sz="19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coinciden con ‘</a:t>
            </a:r>
            <a:r>
              <a:rPr i="1" lang="en-GB" sz="19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Pepe</a:t>
            </a:r>
            <a:r>
              <a:rPr lang="en-GB" sz="19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’ y </a:t>
            </a:r>
            <a:r>
              <a:rPr i="1" lang="en-GB" sz="19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‘123’</a:t>
            </a:r>
            <a:r>
              <a:rPr lang="en-GB" sz="19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el usuario no podrá acceder al sistema.</a:t>
            </a:r>
            <a:endParaRPr sz="19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La sentencia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Switch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4"/>
          <p:cNvSpPr txBox="1"/>
          <p:nvPr/>
        </p:nvSpPr>
        <p:spPr>
          <a:xfrm>
            <a:off x="4626400" y="188350"/>
            <a:ext cx="448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switch</a:t>
            </a: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(if raro)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5" name="Google Shape;315;p74"/>
          <p:cNvSpPr txBox="1"/>
          <p:nvPr/>
        </p:nvSpPr>
        <p:spPr>
          <a:xfrm>
            <a:off x="4555825" y="927250"/>
            <a:ext cx="4482300" cy="400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condición se evalúa y, si se cumple, se ejecuta lo que esté indicado dentro de cada </a:t>
            </a:r>
            <a:r>
              <a:rPr b="1" i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case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Normalmente, después de las instrucciones de cada case se incluye la sentencia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terminar la ejecución del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switch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aunque no es obligatorio.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sucede si ningún valor de la variable del switch coincide con los valores definidos en los</a:t>
            </a:r>
            <a:r>
              <a:rPr b="1" i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case</a:t>
            </a:r>
            <a:r>
              <a:rPr i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 </a:t>
            </a:r>
            <a:endParaRPr i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este caso, se utiliza el valor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default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indicar las instrucciones que se ejecutan cuando ninguna condición anterior se cumplió.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6" name="Google Shape;3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00" y="665225"/>
            <a:ext cx="4168900" cy="394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350" y="678800"/>
            <a:ext cx="41148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00" y="678788"/>
            <a:ext cx="4070775" cy="38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7"/>
          <p:cNvSpPr txBox="1"/>
          <p:nvPr/>
        </p:nvSpPr>
        <p:spPr>
          <a:xfrm>
            <a:off x="1224750" y="385300"/>
            <a:ext cx="7326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Ejemploooo  (si da el tiempo </a:t>
            </a:r>
            <a:r>
              <a:rPr b="1" lang="en-GB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😬</a:t>
            </a:r>
            <a:r>
              <a:rPr b="1" lang="en-GB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77"/>
          <p:cNvSpPr txBox="1"/>
          <p:nvPr/>
        </p:nvSpPr>
        <p:spPr>
          <a:xfrm>
            <a:off x="863650" y="1278675"/>
            <a:ext cx="7169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Armar un sistema donde el usuario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DM Sans"/>
              <a:buAutoNum type="arabicPeriod"/>
            </a:pPr>
            <a:r>
              <a:rPr lang="en-GB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Tenga acceso a dos funciones diferentes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1" marL="10800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500"/>
              <a:buFont typeface="DM Sans"/>
              <a:buAutoNum type="alphaLcPeriod"/>
            </a:pPr>
            <a:r>
              <a:rPr lang="en-GB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Calcular promedio de alumnos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1" marL="10800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500"/>
              <a:buFont typeface="DM Sans"/>
              <a:buAutoNum type="alphaLcPeriod"/>
            </a:pPr>
            <a:r>
              <a:rPr lang="en-GB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Obtener la tabla de multiplicar de un </a:t>
            </a:r>
            <a:r>
              <a:rPr lang="en-GB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número</a:t>
            </a:r>
            <a:r>
              <a:rPr lang="en-GB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x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DM Sans"/>
              <a:buAutoNum type="arabicPeriod"/>
            </a:pPr>
            <a:r>
              <a:rPr lang="en-GB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Cuando el usuario lo desee, pueda salir del sistema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4" name="Google Shape;334;p77"/>
          <p:cNvGrpSpPr/>
          <p:nvPr/>
        </p:nvGrpSpPr>
        <p:grpSpPr>
          <a:xfrm>
            <a:off x="155901" y="350648"/>
            <a:ext cx="738900" cy="738900"/>
            <a:chOff x="473351" y="619523"/>
            <a:chExt cx="738900" cy="738900"/>
          </a:xfrm>
        </p:grpSpPr>
        <p:sp>
          <p:nvSpPr>
            <p:cNvPr id="335" name="Google Shape;335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6" name="Google Shape;336;p7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77"/>
          <p:cNvSpPr txBox="1"/>
          <p:nvPr/>
        </p:nvSpPr>
        <p:spPr>
          <a:xfrm>
            <a:off x="3926025" y="4158450"/>
            <a:ext cx="3000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ir a </a:t>
            </a:r>
            <a:r>
              <a:rPr b="1" i="1" lang="en-GB" sz="13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ejercicio_final</a:t>
            </a:r>
            <a:r>
              <a:rPr b="1" i="1" lang="en-GB" sz="13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.js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8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78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8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78"/>
          <p:cNvSpPr/>
          <p:nvPr/>
        </p:nvSpPr>
        <p:spPr>
          <a:xfrm>
            <a:off x="612125" y="1215950"/>
            <a:ext cx="1503000" cy="666600"/>
          </a:xfrm>
          <a:prstGeom prst="rect">
            <a:avLst/>
          </a:prstGeom>
          <a:solidFill>
            <a:srgbClr val="27282D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Ciclos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" name="Google Shape;346;p78"/>
          <p:cNvSpPr/>
          <p:nvPr/>
        </p:nvSpPr>
        <p:spPr>
          <a:xfrm>
            <a:off x="3110250" y="1396919"/>
            <a:ext cx="1774500" cy="31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Bucles en JavaScript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47" name="Google Shape;347;p78"/>
          <p:cNvCxnSpPr>
            <a:stCxn id="345" idx="3"/>
          </p:cNvCxnSpPr>
          <p:nvPr/>
        </p:nvCxnSpPr>
        <p:spPr>
          <a:xfrm>
            <a:off x="2115125" y="1549250"/>
            <a:ext cx="99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48" name="Google Shape;348;p78"/>
          <p:cNvSpPr/>
          <p:nvPr/>
        </p:nvSpPr>
        <p:spPr>
          <a:xfrm>
            <a:off x="4925454" y="2151258"/>
            <a:ext cx="995100" cy="27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78"/>
          <p:cNvSpPr/>
          <p:nvPr/>
        </p:nvSpPr>
        <p:spPr>
          <a:xfrm>
            <a:off x="4925454" y="2527239"/>
            <a:ext cx="995100" cy="27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p78"/>
          <p:cNvSpPr/>
          <p:nvPr/>
        </p:nvSpPr>
        <p:spPr>
          <a:xfrm>
            <a:off x="4925454" y="2881746"/>
            <a:ext cx="995100" cy="27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Do… While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51" name="Google Shape;351;p78"/>
          <p:cNvCxnSpPr>
            <a:stCxn id="346" idx="2"/>
            <a:endCxn id="348" idx="1"/>
          </p:cNvCxnSpPr>
          <p:nvPr/>
        </p:nvCxnSpPr>
        <p:spPr>
          <a:xfrm flipH="1" rot="-5400000">
            <a:off x="4171950" y="1533269"/>
            <a:ext cx="579000" cy="9279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2" name="Google Shape;352;p78"/>
          <p:cNvCxnSpPr>
            <a:stCxn id="346" idx="2"/>
            <a:endCxn id="350" idx="1"/>
          </p:cNvCxnSpPr>
          <p:nvPr/>
        </p:nvCxnSpPr>
        <p:spPr>
          <a:xfrm flipH="1" rot="-5400000">
            <a:off x="3806700" y="1898519"/>
            <a:ext cx="1309500" cy="9279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3" name="Google Shape;353;p78"/>
          <p:cNvCxnSpPr>
            <a:stCxn id="346" idx="2"/>
            <a:endCxn id="349" idx="1"/>
          </p:cNvCxnSpPr>
          <p:nvPr/>
        </p:nvCxnSpPr>
        <p:spPr>
          <a:xfrm flipH="1" rot="-5400000">
            <a:off x="3983850" y="1721369"/>
            <a:ext cx="955200" cy="9279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54" name="Google Shape;354;p78"/>
          <p:cNvSpPr/>
          <p:nvPr/>
        </p:nvSpPr>
        <p:spPr>
          <a:xfrm>
            <a:off x="6712931" y="2195333"/>
            <a:ext cx="17745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Sentencia continue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55" name="Google Shape;355;p78"/>
          <p:cNvCxnSpPr/>
          <p:nvPr/>
        </p:nvCxnSpPr>
        <p:spPr>
          <a:xfrm>
            <a:off x="5920666" y="2317236"/>
            <a:ext cx="79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6" name="Google Shape;356;p78"/>
          <p:cNvSpPr/>
          <p:nvPr/>
        </p:nvSpPr>
        <p:spPr>
          <a:xfrm>
            <a:off x="6712930" y="1848361"/>
            <a:ext cx="17745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Sentencia break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57" name="Google Shape;357;p78"/>
          <p:cNvCxnSpPr>
            <a:endCxn id="356" idx="1"/>
          </p:cNvCxnSpPr>
          <p:nvPr/>
        </p:nvCxnSpPr>
        <p:spPr>
          <a:xfrm flipH="1" rot="10800000">
            <a:off x="5920630" y="1972711"/>
            <a:ext cx="792300" cy="344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8" name="Google Shape;358;p78"/>
          <p:cNvCxnSpPr/>
          <p:nvPr/>
        </p:nvCxnSpPr>
        <p:spPr>
          <a:xfrm flipH="1">
            <a:off x="3110225" y="3319575"/>
            <a:ext cx="5425800" cy="3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9" name="Google Shape;359;p78"/>
          <p:cNvSpPr/>
          <p:nvPr/>
        </p:nvSpPr>
        <p:spPr>
          <a:xfrm>
            <a:off x="5071634" y="3554038"/>
            <a:ext cx="1503000" cy="666600"/>
          </a:xfrm>
          <a:prstGeom prst="rect">
            <a:avLst/>
          </a:prstGeom>
          <a:solidFill>
            <a:srgbClr val="27282D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Estructura Switch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2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52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52"/>
          <p:cNvSpPr txBox="1"/>
          <p:nvPr/>
        </p:nvSpPr>
        <p:spPr>
          <a:xfrm>
            <a:off x="465275" y="1561175"/>
            <a:ext cx="38346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GB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Condicionales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en programación hablamos de condicionales, hablamos de una estructura sintáctica que sirve para tomar una decisión a partir de una condición.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GB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Estructura if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más utilizada en la mayoría de los lenguajes. Si la condición se cumple (es decir, si su valor es true) se ejecutan todas las instrucciones que se encuentran dentro de {...}. Si la condición no se cumple (es decir, si su valor es false) no se ejecuta ninguna instrucción contenida en {...} y el programa continúa ejecutando el resto de instrucciones del script.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52"/>
          <p:cNvSpPr txBox="1"/>
          <p:nvPr/>
        </p:nvSpPr>
        <p:spPr>
          <a:xfrm>
            <a:off x="4519500" y="1561175"/>
            <a:ext cx="38346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GB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if + else if + else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ocasiones, las decisiones que se deben realizar no son del tipo "si se cumple la condición, hazlo; si no se cumple, no hagas nada". Normalmente las condiciones suelen ser del tipo "si se cumple esta condición, hazlo; si no se cumple, haz esto otro".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79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365" name="Google Shape;365;p7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6" name="Google Shape;366;p7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" name="Google Shape;367;p79"/>
          <p:cNvSpPr txBox="1"/>
          <p:nvPr/>
        </p:nvSpPr>
        <p:spPr>
          <a:xfrm>
            <a:off x="1461300" y="1836688"/>
            <a:ext cx="62214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Primera</a:t>
            </a: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pre-entrega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 asustaron eh</a:t>
            </a:r>
            <a:endParaRPr b="1"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79"/>
          <p:cNvSpPr txBox="1"/>
          <p:nvPr/>
        </p:nvSpPr>
        <p:spPr>
          <a:xfrm>
            <a:off x="475500" y="2944675"/>
            <a:ext cx="819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la </a:t>
            </a:r>
            <a:r>
              <a:rPr lang="en-GB" sz="200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clase que viene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se presentará la 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 la primera parte del Proyecto final,  que </a:t>
            </a:r>
            <a:r>
              <a:rPr lang="en-GB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nuclea temas vistos entre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las clases 1 y 4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que tendrás 7 días para subirla en la plataforma.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80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374" name="Google Shape;374;p8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5" name="Google Shape;375;p8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p80"/>
          <p:cNvSpPr txBox="1"/>
          <p:nvPr/>
        </p:nvSpPr>
        <p:spPr>
          <a:xfrm>
            <a:off x="1461300" y="1836688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#CoderAlert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80"/>
          <p:cNvSpPr txBox="1"/>
          <p:nvPr/>
        </p:nvSpPr>
        <p:spPr>
          <a:xfrm>
            <a:off x="475500" y="2767775"/>
            <a:ext cx="819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Encontrarás en la </a:t>
            </a:r>
            <a:r>
              <a:rPr lang="en-GB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Guía de Actividades</a:t>
            </a:r>
            <a:r>
              <a:rPr lang="en-GB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 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del curso un ejercicio para aplicar todo lo aprendido hoy sobre </a:t>
            </a:r>
            <a:r>
              <a:rPr lang="en-GB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ciclos e iteraciones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a tu Proyecto. ¡Será fundamental al momento de realizar tu primera pre entrega en clase </a:t>
            </a:r>
            <a:r>
              <a:rPr lang="en-GB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Nº4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81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3" name="Google Shape;383;p81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384" name="Google Shape;384;p81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385" name="Google Shape;385;p81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81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81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81"/>
          <p:cNvSpPr txBox="1"/>
          <p:nvPr/>
        </p:nvSpPr>
        <p:spPr>
          <a:xfrm>
            <a:off x="457350" y="1725800"/>
            <a:ext cx="80697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Bucles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Los apuntes de Majo (Página 17 a 19).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 lo explico con gatitos. Bucle FOR.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 lo explico con gatitos. Bucle WHILE.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Funciones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Los apuntes de Majo (Página 20).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 lo explico con gatitos. Parte 1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 lo explico con gatitos. Parte 2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Char char="✓"/>
            </a:pPr>
            <a:r>
              <a:rPr lang="en-GB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Documentación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b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Documentación FOR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Documentación WHILE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2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lang="en-GB" sz="4000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4" name="Google Shape;394;p82"/>
          <p:cNvSpPr txBox="1"/>
          <p:nvPr/>
        </p:nvSpPr>
        <p:spPr>
          <a:xfrm>
            <a:off x="2109143" y="2502363"/>
            <a:ext cx="4925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Ciclos for, while, do while.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switch.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3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n-GB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85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/>
          <p:nvPr/>
        </p:nvSpPr>
        <p:spPr>
          <a:xfrm>
            <a:off x="297450" y="2160750"/>
            <a:ext cx="8549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Ciclos =  Repetir = Iterar</a:t>
            </a:r>
            <a:endParaRPr b="1" sz="21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4"/>
          <p:cNvSpPr txBox="1"/>
          <p:nvPr/>
        </p:nvSpPr>
        <p:spPr>
          <a:xfrm>
            <a:off x="235150" y="134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Ciclos en Javascript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54"/>
          <p:cNvSpPr txBox="1"/>
          <p:nvPr/>
        </p:nvSpPr>
        <p:spPr>
          <a:xfrm>
            <a:off x="235150" y="943750"/>
            <a:ext cx="8818500" cy="41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Recordando el ejemplo del promedio visto en la primer clase, teníamos una línea por cada vez que pedimos el promedio (</a:t>
            </a:r>
            <a:r>
              <a:rPr lang="en-GB" sz="1650">
                <a:solidFill>
                  <a:srgbClr val="FF9900"/>
                </a:solidFill>
                <a:highlight>
                  <a:srgbClr val="434343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650">
                <a:solidFill>
                  <a:srgbClr val="FF79C6"/>
                </a:solidFill>
                <a:highlight>
                  <a:srgbClr val="434343"/>
                </a:highlight>
                <a:latin typeface="DM Sans"/>
                <a:ea typeface="DM Sans"/>
                <a:cs typeface="DM Sans"/>
                <a:sym typeface="DM Sans"/>
              </a:rPr>
              <a:t>prompt</a:t>
            </a:r>
            <a:r>
              <a:rPr lang="en-GB" sz="1650">
                <a:solidFill>
                  <a:srgbClr val="FF9900"/>
                </a:solidFill>
                <a:highlight>
                  <a:srgbClr val="434343"/>
                </a:highlight>
                <a:latin typeface="DM Sans"/>
                <a:ea typeface="DM Sans"/>
                <a:cs typeface="DM Sans"/>
                <a:sym typeface="DM Sans"/>
              </a:rPr>
              <a:t>(‘ingrese la nota X’)</a:t>
            </a:r>
            <a:r>
              <a:rPr lang="en-GB" sz="1650">
                <a:solidFill>
                  <a:srgbClr val="8BE9FD"/>
                </a:solidFill>
                <a:highlight>
                  <a:srgbClr val="434343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). 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Pero, ¿Y si necesitamos pedir más de 3 notas? </a:t>
            </a:r>
            <a:r>
              <a:rPr b="1" lang="en-GB" sz="165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¿Y si necesitamos pedir 100 notas?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ademas, para 10 alumnos diferentes?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lo que conocemos sería: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DM Sans"/>
              <a:buAutoNum type="alphaLcPeriod"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Tedioso de programar 😔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DM Sans"/>
              <a:buAutoNum type="alphaLcPeriod"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Super repetitivo (todas las lineas serian iguales pero con finas diferencias) 😵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DM Sans"/>
              <a:buAutoNum type="alphaLcPeriod"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Nada practico ❌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 el mundo de la programación nos trae algo fabuloso, los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bucles (o iteraciones).</a:t>
            </a:r>
            <a:endParaRPr b="1"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tenemos que hacer alguna operación más de una vez en el programa, usaremos las siguientes estructuras de bucles de JavaScript:  </a:t>
            </a:r>
            <a:r>
              <a:rPr b="1" lang="en-GB" sz="18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r>
              <a:rPr b="1" lang="en-GB" sz="18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n-GB" sz="18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r>
              <a:rPr b="1" lang="en-GB" sz="18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18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lang="en-GB" sz="1850">
                <a:solidFill>
                  <a:srgbClr val="8215B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18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do...while</a:t>
            </a:r>
            <a:r>
              <a:rPr lang="en-GB" sz="18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5"/>
          <p:cNvSpPr txBox="1"/>
          <p:nvPr/>
        </p:nvSpPr>
        <p:spPr>
          <a:xfrm>
            <a:off x="341025" y="751850"/>
            <a:ext cx="438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Formas de iterar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" name="Google Shape;189;p55"/>
          <p:cNvSpPr txBox="1"/>
          <p:nvPr/>
        </p:nvSpPr>
        <p:spPr>
          <a:xfrm>
            <a:off x="279250" y="1722850"/>
            <a:ext cx="54219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50"/>
              <a:buFont typeface="DM Sans"/>
              <a:buChar char="👉"/>
            </a:pPr>
            <a:r>
              <a:rPr b="1" lang="en-GB" sz="15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ITERACIONES </a:t>
            </a:r>
            <a:r>
              <a:rPr b="1" lang="en-GB" sz="15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POR CONTEO (1, 2, 3, 4, . . )</a:t>
            </a:r>
            <a:endParaRPr b="1" sz="155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Repiten un bloque de código una cantidad de veces específica. </a:t>
            </a:r>
            <a:r>
              <a:rPr b="1" lang="en-GB" sz="1550" u="sng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Estructura</a:t>
            </a:r>
            <a:r>
              <a:rPr b="1" lang="en-GB" sz="1550" u="sng">
                <a:solidFill>
                  <a:srgbClr val="83AEFB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1550" u="sng">
                <a:solidFill>
                  <a:srgbClr val="FF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for</a:t>
            </a:r>
            <a:endParaRPr b="1" sz="1550" u="sng">
              <a:solidFill>
                <a:srgbClr val="FF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8215BC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50"/>
              <a:buFont typeface="DM Sans"/>
              <a:buChar char="👉"/>
            </a:pPr>
            <a:r>
              <a:rPr b="1" lang="en-GB" sz="15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ITERACIONES CONDICIONALES (sigue así mientras . . . )</a:t>
            </a:r>
            <a:endParaRPr b="1" sz="155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Repiten un bloque de código mientras la condición evaluada es verdadera. </a:t>
            </a:r>
            <a:r>
              <a:rPr b="1" lang="en-GB" sz="1550" u="sng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Estructuras </a:t>
            </a:r>
            <a:r>
              <a:rPr b="1" lang="en-GB" sz="1550" u="sng">
                <a:solidFill>
                  <a:srgbClr val="FF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while</a:t>
            </a:r>
            <a:r>
              <a:rPr b="1" lang="en-GB" sz="1550" u="sng">
                <a:solidFill>
                  <a:srgbClr val="8215BC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1550" u="sng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1" lang="en-GB" sz="1550" u="sng">
                <a:solidFill>
                  <a:srgbClr val="8215BC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1550" u="sng">
                <a:solidFill>
                  <a:srgbClr val="FF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do...while</a:t>
            </a:r>
            <a:endParaRPr b="1" sz="1550" u="sng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0" name="Google Shape;190;p55"/>
          <p:cNvPicPr preferRelativeResize="0"/>
          <p:nvPr/>
        </p:nvPicPr>
        <p:blipFill rotWithShape="1">
          <a:blip r:embed="rId3">
            <a:alphaModFix/>
          </a:blip>
          <a:srcRect b="0" l="0" r="0" t="14288"/>
          <a:stretch/>
        </p:blipFill>
        <p:spPr>
          <a:xfrm>
            <a:off x="5638200" y="1135300"/>
            <a:ext cx="3212524" cy="28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6"/>
          <p:cNvSpPr txBox="1"/>
          <p:nvPr/>
        </p:nvSpPr>
        <p:spPr>
          <a:xfrm>
            <a:off x="1461300" y="2140550"/>
            <a:ext cx="6221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sentencia </a:t>
            </a:r>
            <a:r>
              <a:rPr b="1" lang="en-GB" sz="5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endParaRPr b="1" sz="5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00" y="1360575"/>
            <a:ext cx="7361000" cy="17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7"/>
          <p:cNvSpPr txBox="1"/>
          <p:nvPr/>
        </p:nvSpPr>
        <p:spPr>
          <a:xfrm>
            <a:off x="309300" y="111913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 del </a:t>
            </a:r>
            <a:r>
              <a:rPr b="1" lang="en-GB" sz="4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endParaRPr b="1" sz="4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57"/>
          <p:cNvSpPr txBox="1"/>
          <p:nvPr/>
        </p:nvSpPr>
        <p:spPr>
          <a:xfrm>
            <a:off x="891500" y="328195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La estructura del for, les recuerda a algo? 🤔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675" y="135850"/>
            <a:ext cx="7228650" cy="15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8"/>
          <p:cNvSpPr txBox="1"/>
          <p:nvPr/>
        </p:nvSpPr>
        <p:spPr>
          <a:xfrm>
            <a:off x="41700" y="2013925"/>
            <a:ext cx="9060600" cy="30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La sentencia for funciona gracias a una variable llamada </a:t>
            </a:r>
            <a:r>
              <a:rPr b="1" lang="en-GB" sz="1450" u="sng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iterador</a:t>
            </a:r>
            <a:r>
              <a:rPr b="1"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el for (js) usa esta variable para hacer el conteo de los ciclos, entonces con este concepto, decimos que el for se compone de </a:t>
            </a:r>
            <a:r>
              <a:rPr lang="en-GB" sz="1450">
                <a:solidFill>
                  <a:srgbClr val="EA90FF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tres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partes</a:t>
            </a:r>
            <a:endParaRPr sz="14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750"/>
              <a:buFont typeface="DM Sans"/>
              <a:buAutoNum type="arabicPeriod"/>
            </a:pPr>
            <a:r>
              <a:rPr b="1" lang="en-GB" sz="1450">
                <a:solidFill>
                  <a:srgbClr val="EA90FF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DESDE:</a:t>
            </a:r>
            <a:r>
              <a:rPr b="1"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Aquí declaramos y definimos a la variable iteradora. Le indicamos quien lleva la cuenta y en 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qué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valor empieza.</a:t>
            </a:r>
            <a:endParaRPr sz="14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750"/>
              <a:buFont typeface="DM Sans"/>
              <a:buAutoNum type="arabicPeriod"/>
            </a:pPr>
            <a:r>
              <a:rPr b="1" lang="en-GB" sz="1450">
                <a:solidFill>
                  <a:srgbClr val="EA90FF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CONDICIÓN: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Luego debemos definir la condición, bajo la que el for va a seguir iterando. Es decir que si la 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condición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da </a:t>
            </a:r>
            <a:r>
              <a:rPr b="1" lang="en-GB" sz="1450">
                <a:solidFill>
                  <a:srgbClr val="6AA84F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true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, se ejecuta el 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código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dentro del </a:t>
            </a:r>
            <a:r>
              <a:rPr b="1"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{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… </a:t>
            </a:r>
            <a:r>
              <a:rPr b="1"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}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4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750"/>
              <a:buFont typeface="DM Sans"/>
              <a:buAutoNum type="arabicPeriod"/>
            </a:pPr>
            <a:r>
              <a:rPr b="1" lang="en-GB" sz="1450">
                <a:solidFill>
                  <a:srgbClr val="EA90FF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ACTUALIZACIÓN: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Finalmente, por cada ciclo que pasa, tenemos que actualizar el valor del iterador, de esta manera la variable iteradora pasa de 0 a 1, de 1 a 2, etc, repitiendo el ciclo hasta que deje de cumplirse la condición del punto 2 y la misma de </a:t>
            </a:r>
            <a:r>
              <a:rPr b="1" lang="en-GB" sz="1450">
                <a:solidFill>
                  <a:srgbClr val="FF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false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4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" name="Google Shape;209;p58"/>
          <p:cNvSpPr/>
          <p:nvPr/>
        </p:nvSpPr>
        <p:spPr>
          <a:xfrm>
            <a:off x="1086151" y="242168"/>
            <a:ext cx="544500" cy="323400"/>
          </a:xfrm>
          <a:prstGeom prst="rect">
            <a:avLst/>
          </a:prstGeom>
          <a:noFill/>
          <a:ln cap="flat" cmpd="sng" w="28575">
            <a:solidFill>
              <a:srgbClr val="83AE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8"/>
          <p:cNvSpPr/>
          <p:nvPr/>
        </p:nvSpPr>
        <p:spPr>
          <a:xfrm>
            <a:off x="1686963" y="242168"/>
            <a:ext cx="4247700" cy="3234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90FF"/>
              </a:solidFill>
            </a:endParaRPr>
          </a:p>
        </p:txBody>
      </p:sp>
      <p:sp>
        <p:nvSpPr>
          <p:cNvPr id="211" name="Google Shape;211;p58"/>
          <p:cNvSpPr/>
          <p:nvPr/>
        </p:nvSpPr>
        <p:spPr>
          <a:xfrm>
            <a:off x="5991012" y="263326"/>
            <a:ext cx="368400" cy="32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58"/>
          <p:cNvSpPr/>
          <p:nvPr/>
        </p:nvSpPr>
        <p:spPr>
          <a:xfrm>
            <a:off x="1086151" y="1166584"/>
            <a:ext cx="368400" cy="36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58"/>
          <p:cNvSpPr/>
          <p:nvPr/>
        </p:nvSpPr>
        <p:spPr>
          <a:xfrm>
            <a:off x="1086151" y="606065"/>
            <a:ext cx="6907800" cy="56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